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40" Type="http://schemas.openxmlformats.org/officeDocument/2006/relationships/viewProps" Target="viewProps.xml" /><Relationship Id="rId39" Type="http://schemas.openxmlformats.org/officeDocument/2006/relationships/presProps" Target="presProps.xml" /><Relationship Id="rId1" Type="http://schemas.openxmlformats.org/officeDocument/2006/relationships/slideMaster" Target="slideMasters/slideMaster1.xml" /><Relationship Id="rId42" Type="http://schemas.openxmlformats.org/officeDocument/2006/relationships/tableStyles" Target="tableStyles.xml" /><Relationship Id="rId4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 than Surgery alone</a:t>
                </a:r>
              </a:p>
              <a:p>
                <a:pPr lvl="0" indent="0" marL="0">
                  <a:buNone/>
                </a:pPr>
                <a:r>
                  <a:rPr/>
                  <a:t>The addition of chemotherapy + radiation therapy </a:t>
                </a:r>
                <a:r>
                  <a:rPr i="1"/>
                  <a:t>before</a:t>
                </a:r>
                <a:r>
                  <a:rPr/>
                  <a:t> surgery resulted in better cancer treatment</a:t>
                </a:r>
              </a:p>
              <a:p>
                <a:pPr lvl="0" indent="0" marL="0">
                  <a:buNone/>
                </a:pPr>
                <a:r>
                  <a:rPr/>
                  <a:t>Chemotherapy and radiation were given together over six weeks</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in the esophagus and lymph nodes</a:t>
            </a:r>
          </a:p>
          <a:p>
            <a:pPr lvl="0" indent="0" marL="0">
              <a:buNone/>
            </a:pPr>
            <a:r>
              <a:rPr/>
              <a:t>Radiation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r>
                  <a:rPr/>
                  <a:t>Chemotherapy (8 weeks)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weeks)</a:t>
                </a:r>
              </a:p>
              <a:p>
                <a:pPr lvl="0" indent="0" marL="0">
                  <a:buNone/>
                </a:pPr>
                <a:r>
                  <a:rPr/>
                  <a:t>Two different drug combinations can be used:</a:t>
                </a:r>
              </a:p>
              <a:p>
                <a:pPr lvl="0"/>
                <a:r>
                  <a:rPr/>
                  <a:t>FLOT</a:t>
                </a:r>
              </a:p>
              <a:p>
                <a:pPr lvl="0"/>
                <a:r>
                  <a:rPr/>
                  <a:t>FOLFOX</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 (14 years)</a:t>
                </a:r>
              </a:p>
              <a:p>
                <a:pPr lvl="0"/>
                <a:r>
                  <a:rPr/>
                  <a:t>Better tolerated</a:t>
                </a:r>
              </a:p>
              <a:p>
                <a:pPr lvl="0"/>
                <a:r>
                  <a:rPr/>
                  <a:t>Eating gets worse </a:t>
                </a:r>
                <a14:m>
                  <m:oMath xmlns:m="http://schemas.openxmlformats.org/officeDocument/2006/math">
                    <m:r>
                      <m:rPr>
                        <m:sty m:val="p"/>
                      </m:rPr>
                      <m:t>→</m:t>
                    </m:r>
                  </m:oMath>
                </a14:m>
                <a:r>
                  <a:rPr/>
                  <a:t> better</a:t>
                </a:r>
              </a:p>
              <a:p>
                <a:pPr lvl="0"/>
                <a:r>
                  <a:rPr/>
                  <a:t>More likely to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 than CROSS</a:t>
            </a:r>
          </a:p>
          <a:p>
            <a:pPr lvl="0"/>
            <a:r>
              <a:rPr/>
              <a:t>More side effects</a:t>
            </a:r>
          </a:p>
          <a:p>
            <a:pPr lvl="0"/>
            <a:r>
              <a:rPr/>
              <a:t>Eating gets slowly better</a:t>
            </a:r>
          </a:p>
          <a:p>
            <a:pPr lvl="0"/>
            <a:r>
              <a:rPr/>
              <a:t>Less likely to need feeding tube</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performed after restating, and the timing depends upon recovery from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Nutrition</a:t>
            </a:r>
          </a:p>
        </p:txBody>
      </p:sp>
      <p:sp>
        <p:nvSpPr>
          <p:cNvPr id="3" name="Content Placeholder 2"/>
          <p:cNvSpPr>
            <a:spLocks noGrp="1"/>
          </p:cNvSpPr>
          <p:nvPr>
            <p:ph idx="1"/>
          </p:nvPr>
        </p:nvSpPr>
        <p:spPr/>
        <p:txBody>
          <a:bodyPr/>
          <a:lstStyle/>
          <a:p>
            <a:pPr lvl="0" indent="0" marL="0">
              <a:buNone/>
            </a:pPr>
            <a:r>
              <a:rPr>
                <a:hlinkClick r:id="rId2"/>
              </a:rPr>
              <a:t>Nutrition Slideshow</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2024-12-10T12:12:39Z</dcterms:created>
  <dcterms:modified xsi:type="dcterms:W3CDTF">2024-12-10T12:12:39Z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